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14"/>
  </p:notesMasterIdLst>
  <p:sldIdLst>
    <p:sldId id="257" r:id="rId2"/>
    <p:sldId id="259" r:id="rId3"/>
    <p:sldId id="263" r:id="rId4"/>
    <p:sldId id="272" r:id="rId5"/>
    <p:sldId id="264" r:id="rId6"/>
    <p:sldId id="271" r:id="rId7"/>
    <p:sldId id="273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33CC"/>
    <a:srgbClr val="CC00CC"/>
    <a:srgbClr val="00FF00"/>
    <a:srgbClr val="3333FF"/>
    <a:srgbClr val="FF33CC"/>
    <a:srgbClr val="009900"/>
    <a:srgbClr val="00CC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9" autoAdjust="0"/>
  </p:normalViewPr>
  <p:slideViewPr>
    <p:cSldViewPr>
      <p:cViewPr>
        <p:scale>
          <a:sx n="50" d="100"/>
          <a:sy n="50" d="100"/>
        </p:scale>
        <p:origin x="-11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9FAB2A-CFAA-42C9-A86E-C9EA08414F70}" type="datetimeFigureOut">
              <a:rPr lang="ru-RU"/>
              <a:pPr>
                <a:defRPr/>
              </a:pPr>
              <a:t>23.02.2023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C9E06E-6FE1-4723-AC9B-16E43F567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33EF1-080C-4D00-B08D-FA5A0341D92B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7C99AF-C587-4B2C-899C-8AC98AF86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CD0F-DEB2-45AF-AA1A-07286B7B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53AD-B07C-4B70-AF88-989D55598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72AE-5B70-49AF-918D-FC9D30B2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5263FF-2AA7-434A-92FE-67C3AE046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C385-7B40-42B3-88DE-1AC49A580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C05E80-F335-4363-A520-DE0D95276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42B9-D434-4DAD-A40A-64B431957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C119-62BD-45A4-A9AE-58CF1A3C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671CC3-EFDF-45E1-B7B2-7AFBCAEA3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A3336C-C741-42A0-852F-00D1A8558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F6B490-1B79-49EB-8D00-BFDA8B7AC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5" r:id="rId2"/>
    <p:sldLayoutId id="2147483832" r:id="rId3"/>
    <p:sldLayoutId id="2147483826" r:id="rId4"/>
    <p:sldLayoutId id="2147483833" r:id="rId5"/>
    <p:sldLayoutId id="2147483827" r:id="rId6"/>
    <p:sldLayoutId id="2147483828" r:id="rId7"/>
    <p:sldLayoutId id="2147483834" r:id="rId8"/>
    <p:sldLayoutId id="2147483835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гыук\Desktop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238"/>
            <a:ext cx="9143999" cy="56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0" y="0"/>
            <a:ext cx="914399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1" y="0"/>
            <a:ext cx="914399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65572"/>
            <a:ext cx="8286750" cy="1857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Краткая презентация основой общеобразовательной программы </a:t>
            </a:r>
            <a:b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«Детский сад комбинированного вида  «Спутник» города Балашова</a:t>
            </a:r>
            <a:b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Саратовской области»</a:t>
            </a:r>
          </a:p>
        </p:txBody>
      </p:sp>
      <p:pic>
        <p:nvPicPr>
          <p:cNvPr id="1027" name="Picture 3" descr="C:\Users\гыук\Downloads\1676733065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0648"/>
            <a:ext cx="3528392" cy="222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 cstate="print"/>
          <a:srcRect l="16329" t="16350" r="35920" b="209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3425825" y="1263650"/>
            <a:ext cx="4752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3200" b="1" i="1">
              <a:solidFill>
                <a:srgbClr val="FF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3400" y="285750"/>
            <a:ext cx="8610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255957"/>
            <a:ext cx="8352928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Основные практические формы взаимодействия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ДОУ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с семьёй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0" y="2852936"/>
          <a:ext cx="8640960" cy="3642388"/>
        </p:xfrm>
        <a:graphic>
          <a:graphicData uri="http://schemas.openxmlformats.org/drawingml/2006/table">
            <a:tbl>
              <a:tblPr/>
              <a:tblGrid>
                <a:gridCol w="1713803"/>
                <a:gridCol w="6927157"/>
              </a:tblGrid>
              <a:tr h="575925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Знакомство</a:t>
                      </a:r>
                    </a:p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 с семьёй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Встречи - знакомства; анкетирование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7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Информирование   родителей о ходе образовательной деятельности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Дни открытых дверей, индивидуальные и групповые консультации, родительские собрания, информационные стенды, создание памяток, СМИ, сайт ДОУ, организация выставок детского творчества, приглашение родителей на детские концерты и праздники, «Неделя </a:t>
                      </a:r>
                      <a:r>
                        <a:rPr lang="ru-RU" sz="1500" dirty="0" err="1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профмастерства</a:t>
                      </a: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»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9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Образование</a:t>
                      </a:r>
                    </a:p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 родителей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Лекции, семинары, обучающие курсы по детской психологии и педагогике, семинары-практикумы. мастер-классы, тренинги, создание родительской библиотеки в группах.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43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Совместная </a:t>
                      </a:r>
                    </a:p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деятельность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3333FF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/>
                        </a:rPr>
                        <a:t>Привлечение родителей к участию в занятиях, акциях, экскурсиях, конкурсах, субботниках, в детской исследовательской и проектной деятельности, в разработке проектов, кружковая работа, «Школа молодого родителя», родительский клуб «Мы вместе».</a:t>
                      </a:r>
                    </a:p>
                  </a:txBody>
                  <a:tcPr marL="44641" marR="4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1746" name="Picture 2" descr="C:\Users\гыук\Desktop\1586425625_16273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55563"/>
            <a:ext cx="9156700" cy="696912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87824" y="489698"/>
            <a:ext cx="615617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Социальные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партнеры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МДОУ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/с «Спутник»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ТПМПК Балашовского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 ГУЗ СО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Балашовская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районная больница»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 ГБУЗ СО  «Городская детская больница»               (поликлиника №1)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 МОУ «Средняя общеобразовательная школа №12 г. Балашова Саратовской области»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МУ «Спортивная школа Балашовского   муниципального района»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МУ «Балашовский краеведческий музей»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ГУ ДО «ДШИ №1 г.Балашова»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МУК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Балашовская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межпоселенческая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центральная библиотека»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МБУ ДО Центр «Созвездие» г.Балашова Саратовской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26670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ФГБОУ ВО  «Саратовский национальный исследовательский государственный университет имени Н.Г. Чернышевского» (Балашовский филиал), кафедра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ДиНО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гыук\Desktop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238"/>
            <a:ext cx="9143999" cy="56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0" y="0"/>
            <a:ext cx="914399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1" y="0"/>
            <a:ext cx="914399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65572"/>
            <a:ext cx="8286750" cy="1857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8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Краткая презентация основой общеобразовательной программы </a:t>
            </a:r>
            <a:b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«Детский сад комбинированного вида  «Спутник» города Балашова</a:t>
            </a:r>
            <a:b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altLang="ru-RU" sz="3100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Саратовской области»</a:t>
            </a:r>
          </a:p>
        </p:txBody>
      </p:sp>
      <p:pic>
        <p:nvPicPr>
          <p:cNvPr id="1027" name="Picture 3" descr="C:\Users\гыук\Downloads\1676733065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0648"/>
            <a:ext cx="3528392" cy="222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ыук\Desktop\AL_ZSWJfZq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7" name="Прямоугольник 10"/>
          <p:cNvSpPr>
            <a:spLocks noChangeArrowheads="1"/>
          </p:cNvSpPr>
          <p:nvPr/>
        </p:nvSpPr>
        <p:spPr bwMode="auto">
          <a:xfrm>
            <a:off x="1547664" y="260648"/>
            <a:ext cx="585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    </a:t>
            </a:r>
            <a:r>
              <a:rPr lang="ru-RU" altLang="ru-RU" sz="22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Характеристика </a:t>
            </a:r>
            <a:r>
              <a:rPr lang="ru-RU" altLang="ru-RU" sz="2200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ДОУ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0" y="764705"/>
            <a:ext cx="65162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3900" algn="ctr"/>
            <a:r>
              <a:rPr lang="ru-RU" altLang="ru-RU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Муниципальное </a:t>
            </a:r>
            <a:r>
              <a:rPr lang="ru-RU" altLang="ru-RU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автономное дошкольное</a:t>
            </a:r>
            <a:endParaRPr lang="en-US" altLang="ru-RU" b="1" dirty="0" smtClean="0">
              <a:solidFill>
                <a:srgbClr val="0000C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+mj-cs"/>
            </a:endParaRPr>
          </a:p>
          <a:p>
            <a:pPr marL="723900" algn="ctr"/>
            <a:r>
              <a:rPr lang="ru-RU" altLang="ru-RU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 образовательное </a:t>
            </a:r>
            <a:r>
              <a:rPr lang="ru-RU" altLang="ru-RU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учреждение</a:t>
            </a:r>
          </a:p>
          <a:p>
            <a:pPr marL="723900" algn="ctr"/>
            <a:r>
              <a:rPr lang="ru-RU" altLang="ru-RU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«Детский сад </a:t>
            </a:r>
            <a:r>
              <a:rPr lang="ru-RU" altLang="ru-RU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комбинированного вида </a:t>
            </a:r>
          </a:p>
          <a:p>
            <a:pPr marL="723900" algn="ctr"/>
            <a:r>
              <a:rPr lang="ru-RU" altLang="ru-RU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«Спутник» города Балашова</a:t>
            </a:r>
            <a:endParaRPr lang="ru-RU" altLang="ru-RU" b="1" dirty="0">
              <a:solidFill>
                <a:srgbClr val="0000C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+mj-cs"/>
            </a:endParaRPr>
          </a:p>
          <a:p>
            <a:pPr marL="723900" algn="ctr"/>
            <a:r>
              <a:rPr lang="ru-RU" altLang="ru-RU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Саратовской области</a:t>
            </a:r>
            <a:r>
              <a:rPr lang="ru-RU" altLang="ru-RU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»</a:t>
            </a:r>
            <a:r>
              <a:rPr lang="ru-RU" altLang="ru-RU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en-US" altLang="ru-RU" b="1" dirty="0" smtClean="0">
              <a:solidFill>
                <a:srgbClr val="0000CC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723900" algn="ctr"/>
            <a:endParaRPr lang="en-US" altLang="ru-RU" b="1" dirty="0" smtClean="0">
              <a:solidFill>
                <a:srgbClr val="0000CC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723900" algn="ctr"/>
            <a:r>
              <a:rPr lang="ru-RU" altLang="ru-RU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Адрес: 412300 г.Балашов Саратовская область,</a:t>
            </a:r>
          </a:p>
          <a:p>
            <a:pPr marL="723900" algn="ctr"/>
            <a:r>
              <a:rPr lang="ru-RU" altLang="ru-RU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ул. Авиаторов,2</a:t>
            </a:r>
          </a:p>
          <a:p>
            <a:pPr marL="723900" algn="ctr"/>
            <a:r>
              <a:rPr lang="ru-RU" altLang="ru-RU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Телефон 8(84545)</a:t>
            </a:r>
            <a:r>
              <a:rPr lang="en-US" altLang="ru-RU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altLang="ru-RU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63470</a:t>
            </a:r>
          </a:p>
          <a:p>
            <a:pPr marL="723900" algn="ctr"/>
            <a:r>
              <a:rPr lang="en-US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E-mail</a:t>
            </a:r>
            <a:r>
              <a:rPr lang="ru-RU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:</a:t>
            </a:r>
            <a:r>
              <a:rPr lang="en-US" b="1" dirty="0" smtClean="0">
                <a:solidFill>
                  <a:srgbClr val="0000CC"/>
                </a:solidFill>
                <a:latin typeface="PT Astra Serif" pitchFamily="18" charset="-52"/>
                <a:ea typeface="PT Astra Serif" pitchFamily="18" charset="-52"/>
              </a:rPr>
              <a:t>dou.sputnik@yandex.ru</a:t>
            </a:r>
            <a:endParaRPr lang="ru-RU" altLang="ru-RU" b="1" dirty="0">
              <a:solidFill>
                <a:srgbClr val="0000C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+mj-cs"/>
            </a:endParaRPr>
          </a:p>
          <a:p>
            <a:pPr algn="ctr"/>
            <a:endParaRPr lang="ru-RU" altLang="ru-RU" b="1" dirty="0">
              <a:solidFill>
                <a:srgbClr val="0000CC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altLang="ru-RU" b="1" dirty="0">
              <a:solidFill>
                <a:srgbClr val="0000CC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altLang="ru-RU" dirty="0"/>
          </a:p>
        </p:txBody>
      </p:sp>
      <p:pic>
        <p:nvPicPr>
          <p:cNvPr id="2051" name="Picture 3" descr="C:\Users\гыук\Downloads\1676733935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4536504" cy="302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гыук\Desktop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238"/>
            <a:ext cx="9143999" cy="56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1" y="0"/>
            <a:ext cx="914399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3348038" y="1268413"/>
            <a:ext cx="28813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9221" name="WordArt 8"/>
          <p:cNvSpPr>
            <a:spLocks noChangeArrowheads="1" noChangeShapeType="1" noTextEdit="1"/>
          </p:cNvSpPr>
          <p:nvPr/>
        </p:nvSpPr>
        <p:spPr bwMode="auto">
          <a:xfrm>
            <a:off x="1042988" y="2016125"/>
            <a:ext cx="7200900" cy="3644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428625"/>
            <a:ext cx="77866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Возрастные </a:t>
            </a:r>
            <a:r>
              <a:rPr lang="ru-RU" altLang="ru-RU" sz="2800" b="1" dirty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особенности воспитанников ДОУ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251520" y="764704"/>
            <a:ext cx="85010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3900" algn="ctr"/>
            <a:endParaRPr lang="ru-RU" altLang="ru-RU" sz="2400" b="1" dirty="0" smtClean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altLang="ru-RU" sz="2400" b="1" dirty="0" smtClean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altLang="ru-RU" sz="26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В муниципальном автономном дошкольном </a:t>
            </a:r>
            <a:endParaRPr lang="en-US" altLang="ru-RU" sz="2600" b="1" dirty="0" smtClean="0">
              <a:solidFill>
                <a:srgbClr val="0099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altLang="ru-RU" sz="26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 образовательном учреждении</a:t>
            </a:r>
          </a:p>
          <a:p>
            <a:pPr algn="ctr"/>
            <a:r>
              <a:rPr lang="ru-RU" altLang="ru-RU" sz="26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«Детский сад комбинированного вида «Спутник» города Балашова Саратовской области»</a:t>
            </a:r>
            <a:r>
              <a:rPr lang="ru-RU" altLang="ru-RU" sz="2600" b="1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  </a:t>
            </a:r>
          </a:p>
          <a:p>
            <a:pPr algn="ctr"/>
            <a:r>
              <a:rPr lang="ru-RU" altLang="ru-RU" sz="26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функционирует </a:t>
            </a:r>
          </a:p>
          <a:p>
            <a:pPr algn="ctr"/>
            <a:r>
              <a:rPr lang="ru-RU" altLang="ru-RU" sz="2600" b="1" dirty="0" smtClean="0">
                <a:solidFill>
                  <a:srgbClr val="FF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6 групп </a:t>
            </a:r>
            <a:r>
              <a:rPr lang="ru-RU" altLang="ru-RU" sz="26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общеразвивающей направленности  (1,5-7 лет)</a:t>
            </a:r>
          </a:p>
          <a:p>
            <a:pPr algn="ctr"/>
            <a:r>
              <a:rPr lang="ru-RU" altLang="ru-RU" sz="2600" b="1" dirty="0" smtClean="0">
                <a:solidFill>
                  <a:srgbClr val="FF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1 группа </a:t>
            </a:r>
            <a:r>
              <a:rPr lang="ru-RU" altLang="ru-RU" sz="26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компенсирующей направленности для детей с тяжелыми нарушениями речи (4-6 лет)</a:t>
            </a:r>
            <a:endParaRPr lang="en-US" altLang="ru-RU" sz="2600" b="1" dirty="0" smtClean="0">
              <a:solidFill>
                <a:srgbClr val="0099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alt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ыук\Desktop\29654158aa427de69bba42a5332e00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2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00113" y="3933825"/>
            <a:ext cx="3240087" cy="25193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</a:p>
        </p:txBody>
      </p:sp>
      <p:sp>
        <p:nvSpPr>
          <p:cNvPr id="14343" name="WordArt 11" descr="Бумажный пакет"/>
          <p:cNvSpPr>
            <a:spLocks noChangeArrowheads="1" noChangeShapeType="1" noTextEdit="1"/>
          </p:cNvSpPr>
          <p:nvPr/>
        </p:nvSpPr>
        <p:spPr bwMode="auto">
          <a:xfrm rot="-214162">
            <a:off x="5580063" y="981075"/>
            <a:ext cx="2592387" cy="1536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000250"/>
            <a:ext cx="6715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16778" t="37057" r="36201" b="19772"/>
          <a:stretch>
            <a:fillRect/>
          </a:stretch>
        </p:blipFill>
        <p:spPr bwMode="auto">
          <a:xfrm>
            <a:off x="1043608" y="1124744"/>
            <a:ext cx="56166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1268760"/>
            <a:ext cx="56166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60066"/>
                </a:solidFill>
                <a:latin typeface="PT Astra Serif" pitchFamily="18" charset="-52"/>
                <a:ea typeface="PT Astra Serif" pitchFamily="18" charset="-52"/>
              </a:rPr>
              <a:t>Нормативно – правовая  база АООП ДО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Конвенция о правах ребенка. Принята резолюцией 44/25 Генеральной Ассамблеи от 20 ноября 1989 года. ─ ООН 1990.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Федеральный закон от 29 декабря 2012 г. № 273-ФЗ «Об образовании в Российской Федерации».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Федеральный закон 24 июля 1998 г. № 124-ФЗ «Об основных гарантиях прав ребенка в Российской Федерации».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Приказ Министерства образования и науки Российской Федерации от 17 октября 2013 г. № 1155 «Об утверждении федерального государственного образовательного стандарта дошкольного образования»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утвержден приказом 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России от 31 июля 2020 г. № 373.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Методические рекомендации  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Роспотребнадзора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к организации общественного питания населения (МР 2.3.6.0233-21)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молодежи», утв. постановлением Главного государственного санитарного врача России от 28 сентября 2020 г. № 28.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Устав МДОУ 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д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/с «Спутник» г. Балашова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Программа «От рождения до школы». Инновационная программа дошкольного образования. Под ред. Н.Е. 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Вераксы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, Т.С.Комаровой, Э.М. Дорофеевой - М.:МОЗАИКА–СИНТЕЗ,2019г.</a:t>
            </a:r>
            <a:endParaRPr lang="ru-RU" sz="2200" b="1" dirty="0">
              <a:solidFill>
                <a:srgbClr val="660066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гыук\Desktop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1619250" y="4714875"/>
            <a:ext cx="381000" cy="1071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32656"/>
            <a:ext cx="7358062" cy="9540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основной общеобразовательной </a:t>
            </a:r>
            <a:r>
              <a:rPr lang="ru-RU" sz="2800" b="1" dirty="0"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программы ДОУ</a:t>
            </a:r>
            <a:endParaRPr lang="ru-RU" sz="2800" b="1" dirty="0"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708920"/>
            <a:ext cx="157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Целевой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раздел</a:t>
            </a:r>
          </a:p>
        </p:txBody>
      </p:sp>
      <p:sp>
        <p:nvSpPr>
          <p:cNvPr id="21" name="Стрелка вниз 20"/>
          <p:cNvSpPr/>
          <p:nvPr/>
        </p:nvSpPr>
        <p:spPr>
          <a:xfrm rot="1220607">
            <a:off x="941217" y="1439755"/>
            <a:ext cx="1214438" cy="1285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779912" y="1772817"/>
            <a:ext cx="1785938" cy="1944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1198560">
            <a:off x="6822745" y="1491168"/>
            <a:ext cx="1214438" cy="1285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2852936"/>
            <a:ext cx="24288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Организационный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раздел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3645025"/>
            <a:ext cx="335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Содержательный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раздел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763688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11560" y="3284984"/>
            <a:ext cx="456580" cy="541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63688" y="386104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Часть, формируемая участниками образовательных отношений</a:t>
            </a:r>
            <a:endParaRPr lang="ru-RU" sz="11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861048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Обязательная часть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4067944" y="4293096"/>
            <a:ext cx="3125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04048" y="422108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203848" y="4725144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Обязательная часть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479715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Часть, формируемая участниками образовательных отношений</a:t>
            </a:r>
            <a:endParaRPr lang="ru-RU" sz="1100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6804248" y="3501008"/>
            <a:ext cx="3845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812360" y="342900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868144" y="3933056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Обязательная часть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452320" y="393305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Часть, формируемая участниками образовательных отношений</a:t>
            </a:r>
            <a:endParaRPr lang="ru-RU" sz="11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гыук\Desktop\1586425625_16273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201" y="-1"/>
            <a:ext cx="9400201" cy="7101409"/>
          </a:xfrm>
          <a:prstGeom prst="rect">
            <a:avLst/>
          </a:prstGeom>
          <a:noFill/>
        </p:spPr>
      </p:pic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1619250" y="4714875"/>
            <a:ext cx="381000" cy="1071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3059832" y="404664"/>
            <a:ext cx="547260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19872" y="1916832"/>
            <a:ext cx="457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2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Создание оптимальных условий для развития воспитанников, обеспечивающих позитивную социализацию, их личностного развития, развития инициативы и творческих способностей на основе сотрудничества с взрослыми и сверстниками и соответствующим возрасту видам деятельности.</a:t>
            </a:r>
            <a:endParaRPr 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75856" y="426731"/>
            <a:ext cx="55126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 Цель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основной  общеобразовательной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программы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1619250" y="4714875"/>
            <a:ext cx="381000" cy="1071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16329" t="16350" r="35920" b="209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-695547"/>
            <a:ext cx="9144000" cy="143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9144000" cy="53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Задачи  ООП ДО</a:t>
            </a:r>
          </a:p>
          <a:p>
            <a:r>
              <a:rPr lang="ru-RU" sz="1200" dirty="0" smtClean="0">
                <a:solidFill>
                  <a:srgbClr val="009900"/>
                </a:solidFill>
              </a:rPr>
              <a:t>1</a:t>
            </a:r>
            <a:r>
              <a:rPr lang="ru-RU" sz="1300" dirty="0" smtClean="0">
                <a:solidFill>
                  <a:srgbClr val="009900"/>
                </a:solidFill>
              </a:rPr>
              <a:t>) </a:t>
            </a:r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2) 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3) 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4)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5)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правил, и норм поведения в интересах человека, семьи, общества;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6)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7)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8) формирование </a:t>
            </a:r>
            <a:r>
              <a:rPr lang="ru-RU" sz="1300" dirty="0" err="1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социокультурной</a:t>
            </a:r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9)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r>
              <a:rPr lang="ru-RU" sz="1300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</a:rPr>
              <a:t>10) тесное сотрудничество с семьями воспитанников.</a:t>
            </a:r>
            <a:endParaRPr lang="ru-RU" sz="13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 cstate="print"/>
          <a:srcRect l="16329" t="16350" r="35920" b="209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3425825" y="1263650"/>
            <a:ext cx="4752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3200" b="1" i="1">
              <a:solidFill>
                <a:srgbClr val="FF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3400" y="285750"/>
            <a:ext cx="86106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Основные </a:t>
            </a:r>
            <a:r>
              <a:rPr lang="ru-RU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области </a:t>
            </a:r>
            <a:r>
              <a:rPr lang="ru-RU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ООП ДО</a:t>
            </a:r>
            <a:endParaRPr lang="ru-RU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39552" y="2996952"/>
            <a:ext cx="2643187" cy="14287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коммуникативное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012160" y="2924944"/>
            <a:ext cx="2786063" cy="14287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endParaRPr lang="ru-RU" b="1" dirty="0" smtClean="0"/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3203848" y="3717032"/>
            <a:ext cx="2786063" cy="164306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683568" y="5085184"/>
            <a:ext cx="2571750" cy="14287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-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эстетическое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580112" y="4941168"/>
            <a:ext cx="2857500" cy="150018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гыук\Desktop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238"/>
            <a:ext cx="9143999" cy="56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6778" t="37057" r="36201" b="19772"/>
          <a:stretch>
            <a:fillRect/>
          </a:stretch>
        </p:blipFill>
        <p:spPr bwMode="auto">
          <a:xfrm>
            <a:off x="1" y="0"/>
            <a:ext cx="914399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3348038" y="1268413"/>
            <a:ext cx="28813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9221" name="WordArt 8"/>
          <p:cNvSpPr>
            <a:spLocks noChangeArrowheads="1" noChangeShapeType="1" noTextEdit="1"/>
          </p:cNvSpPr>
          <p:nvPr/>
        </p:nvSpPr>
        <p:spPr bwMode="auto">
          <a:xfrm>
            <a:off x="1042988" y="2016125"/>
            <a:ext cx="7200900" cy="3644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Используемые примерные программы</a:t>
            </a:r>
          </a:p>
          <a:p>
            <a:pPr algn="ctr"/>
            <a:endParaRPr lang="ru-RU" sz="1000" dirty="0" smtClean="0"/>
          </a:p>
          <a:p>
            <a:pPr fontAlgn="t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В части  Программы, формируемой участниками образовательных отношений учтены основные положения: </a:t>
            </a:r>
            <a:endParaRPr lang="ru-RU" dirty="0" smtClean="0">
              <a:latin typeface="PT Astra Serif" pitchFamily="18" charset="-52"/>
              <a:ea typeface="PT Astra Serif" pitchFamily="18" charset="-52"/>
            </a:endParaRPr>
          </a:p>
          <a:p>
            <a:pPr lvl="0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Программы «Основы здорового образа жизни»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Ю.Б. Барыльник, Н.В. Дмитриева, Ю.Ю. Елисеев, М.А. Павлова и др. - формирование личности, способной реализовать себя максимально эффективно в современном мире, творчески относящейся к возникающим проблемам, владеющей навыками саморегуляции и безопасного поведения. </a:t>
            </a:r>
          </a:p>
          <a:p>
            <a:pPr lvl="0"/>
            <a:endParaRPr lang="ru-RU" sz="1000" dirty="0" smtClean="0">
              <a:latin typeface="PT Astra Serif" pitchFamily="18" charset="-52"/>
              <a:ea typeface="PT Astra Serif" pitchFamily="18" charset="-52"/>
            </a:endParaRPr>
          </a:p>
          <a:p>
            <a:pPr lvl="0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Парциальной  программы художественно-эстетического развития детей 2–7 лет в изобразительной деятельности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(формирование эстетического отношения к миру). Лыкова И.А. «ЦВЕТНЫЕ ЛАДОШКИ».</a:t>
            </a:r>
          </a:p>
          <a:p>
            <a:pPr lvl="0"/>
            <a:endParaRPr lang="ru-RU" sz="10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Парциальной образовательной программы дошкольного образования «От </a:t>
            </a:r>
            <a:r>
              <a:rPr lang="ru-RU" b="1" dirty="0" err="1" smtClean="0">
                <a:latin typeface="PT Astra Serif" pitchFamily="18" charset="-52"/>
                <a:ea typeface="PT Astra Serif" pitchFamily="18" charset="-52"/>
              </a:rPr>
              <a:t>Фрёбеля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 до робота: растим будущих инженеров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»: </a:t>
            </a:r>
            <a:r>
              <a:rPr lang="ru-RU" dirty="0" err="1" smtClean="0">
                <a:latin typeface="PT Astra Serif" pitchFamily="18" charset="-52"/>
                <a:ea typeface="PT Astra Serif" pitchFamily="18" charset="-52"/>
              </a:rPr>
              <a:t>Волосовец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Т.В., Карпова Ю.В., Тимофеева Т.В. </a:t>
            </a:r>
          </a:p>
          <a:p>
            <a:endParaRPr lang="ru-RU" sz="10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Основная задача программы  по музыкальному воспитанию детей дошкольного возраста  И. </a:t>
            </a:r>
            <a:r>
              <a:rPr lang="ru-RU" dirty="0" err="1" smtClean="0">
                <a:latin typeface="PT Astra Serif" pitchFamily="18" charset="-52"/>
                <a:ea typeface="PT Astra Serif" pitchFamily="18" charset="-52"/>
              </a:rPr>
              <a:t>Каплунова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, И. </a:t>
            </a:r>
            <a:r>
              <a:rPr lang="ru-RU" dirty="0" err="1" smtClean="0">
                <a:latin typeface="PT Astra Serif" pitchFamily="18" charset="-52"/>
                <a:ea typeface="PT Astra Serif" pitchFamily="18" charset="-52"/>
              </a:rPr>
              <a:t>Новоскольцева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«Ладушки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» - введение ребенка в мир музыки с радостью и улыбкой. </a:t>
            </a:r>
          </a:p>
          <a:p>
            <a:pPr lvl="0"/>
            <a:endParaRPr lang="ru-RU" dirty="0" smtClean="0">
              <a:latin typeface="PT Astra Serif" pitchFamily="18" charset="-52"/>
              <a:ea typeface="PT Astra Serif" pitchFamily="18" charset="-52"/>
            </a:endParaRPr>
          </a:p>
          <a:p>
            <a:pPr lvl="0"/>
            <a:endParaRPr lang="ru-RU" sz="1500" dirty="0" smtClean="0">
              <a:latin typeface="PT Astra Serif" pitchFamily="18" charset="-52"/>
              <a:ea typeface="PT Astra Serif" pitchFamily="18" charset="-52"/>
            </a:endParaRPr>
          </a:p>
          <a:p>
            <a:pPr lvl="0"/>
            <a:endParaRPr lang="ru-RU" sz="15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500" dirty="0" smtClean="0">
                <a:latin typeface="PT Astra Serif" pitchFamily="18" charset="-52"/>
                <a:ea typeface="PT Astra Serif" pitchFamily="18" charset="-52"/>
              </a:rPr>
              <a:t> </a:t>
            </a:r>
          </a:p>
          <a:p>
            <a:pPr algn="just"/>
            <a:r>
              <a:rPr lang="ru-RU" altLang="ru-RU" b="1" dirty="0" smtClean="0">
                <a:solidFill>
                  <a:srgbClr val="009900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</a:t>
            </a:r>
            <a:endParaRPr lang="ru-RU" altLang="ru-RU" b="1" dirty="0">
              <a:solidFill>
                <a:srgbClr val="009900"/>
              </a:solidFill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1324</TotalTime>
  <Words>1054</Words>
  <Application>Microsoft Office PowerPoint</Application>
  <PresentationFormat>Экран (4:3)</PresentationFormat>
  <Paragraphs>155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          Краткая презентация основой общеобразовательной программы  «Детский сад комбинированного вида  «Спутник» города Балашова Саратовской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Краткая презентация основой общеобразовательной программы  «Детский сад комбинированного вида  «Спутник» города Балашова Саратовской области»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103</cp:revision>
  <dcterms:created xsi:type="dcterms:W3CDTF">2012-11-05T14:32:23Z</dcterms:created>
  <dcterms:modified xsi:type="dcterms:W3CDTF">2023-02-23T13:47:51Z</dcterms:modified>
</cp:coreProperties>
</file>